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2"/>
  </p:sldMasterIdLst>
  <p:notesMasterIdLst>
    <p:notesMasterId r:id="rId23"/>
  </p:notesMasterIdLst>
  <p:sldIdLst>
    <p:sldId id="266" r:id="rId3"/>
    <p:sldId id="270" r:id="rId4"/>
    <p:sldId id="279" r:id="rId5"/>
    <p:sldId id="271" r:id="rId6"/>
    <p:sldId id="272" r:id="rId7"/>
    <p:sldId id="273" r:id="rId8"/>
    <p:sldId id="274" r:id="rId9"/>
    <p:sldId id="275" r:id="rId10"/>
    <p:sldId id="276" r:id="rId11"/>
    <p:sldId id="280" r:id="rId12"/>
    <p:sldId id="281" r:id="rId13"/>
    <p:sldId id="283" r:id="rId14"/>
    <p:sldId id="285" r:id="rId15"/>
    <p:sldId id="286" r:id="rId16"/>
    <p:sldId id="287" r:id="rId17"/>
    <p:sldId id="288" r:id="rId18"/>
    <p:sldId id="284" r:id="rId19"/>
    <p:sldId id="262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8F8"/>
    <a:srgbClr val="33CCFF"/>
    <a:srgbClr val="003399"/>
    <a:srgbClr val="777777"/>
    <a:srgbClr val="99CCFF"/>
    <a:srgbClr val="FFD961"/>
    <a:srgbClr val="70A301"/>
    <a:srgbClr val="4094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64" autoAdjust="0"/>
    <p:restoredTop sz="86364" autoAdjust="0"/>
  </p:normalViewPr>
  <p:slideViewPr>
    <p:cSldViewPr>
      <p:cViewPr varScale="1">
        <p:scale>
          <a:sx n="73" d="100"/>
          <a:sy n="73" d="100"/>
        </p:scale>
        <p:origin x="-19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0" y="241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010C9-6BB8-447D-99E7-FDE1E606925A}" type="datetimeFigureOut">
              <a:rPr lang="en-US" smtClean="0"/>
              <a:pPr/>
              <a:t>6/1/2021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82AA2-43CC-4DB5-A8EB-AB64E5C78B04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82AA2-43CC-4DB5-A8EB-AB64E5C78B04}" type="slidenum">
              <a:rPr lang="en-ZA" smtClean="0"/>
              <a:pPr/>
              <a:t>10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1C045-586A-4BA0-8177-5BEF6CD015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3" descr="C:\Users\Megan.Campbell\AppData\Local\Microsoft\Windows\Temporary Internet Files\Content.IE5\6DBOFL4D\MPj04011730000[1]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40000"/>
                <a:lumOff val="60000"/>
                <a:tint val="45000"/>
                <a:satMod val="400000"/>
              </a:schemeClr>
            </a:duotone>
          </a:blip>
          <a:srcRect r="14758"/>
          <a:stretch>
            <a:fillRect/>
          </a:stretch>
        </p:blipFill>
        <p:spPr bwMode="auto">
          <a:xfrm rot="16200000">
            <a:off x="2010434" y="-516569"/>
            <a:ext cx="5120640" cy="9171296"/>
          </a:xfrm>
          <a:prstGeom prst="rect">
            <a:avLst/>
          </a:prstGeom>
          <a:noFill/>
          <a:ln>
            <a:solidFill>
              <a:srgbClr val="F8F8F8"/>
            </a:solidFill>
          </a:ln>
        </p:spPr>
      </p:pic>
      <p:sp>
        <p:nvSpPr>
          <p:cNvPr id="8" name="Rectangle 7"/>
          <p:cNvSpPr/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AB4D9-EE93-4C13-8B61-352F1A093D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85A9A-0D2D-40A8-B6A2-9FF6425614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485813-DF0E-4479-A825-3882B97AC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Rectangle 11"/>
            <p:cNvSpPr/>
            <p:nvPr userDrawn="1"/>
          </p:nvSpPr>
          <p:spPr bwMode="auto">
            <a:xfrm>
              <a:off x="0" y="1066800"/>
              <a:ext cx="9144000" cy="5791200"/>
            </a:xfrm>
            <a:prstGeom prst="rect">
              <a:avLst/>
            </a:prstGeom>
            <a:solidFill>
              <a:srgbClr val="F8F8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1" name="Group 10"/>
            <p:cNvGrpSpPr/>
            <p:nvPr userDrawn="1"/>
          </p:nvGrpSpPr>
          <p:grpSpPr>
            <a:xfrm>
              <a:off x="0" y="0"/>
              <a:ext cx="9144000" cy="1524000"/>
              <a:chOff x="0" y="0"/>
              <a:chExt cx="9144000" cy="1524000"/>
            </a:xfrm>
          </p:grpSpPr>
          <p:sp>
            <p:nvSpPr>
              <p:cNvPr id="6" name="Rectangle 5"/>
              <p:cNvSpPr/>
              <p:nvPr userDrawn="1"/>
            </p:nvSpPr>
            <p:spPr bwMode="auto">
              <a:xfrm>
                <a:off x="0" y="0"/>
                <a:ext cx="9144000" cy="1066800"/>
              </a:xfrm>
              <a:prstGeom prst="rect">
                <a:avLst/>
              </a:prstGeom>
              <a:solidFill>
                <a:schemeClr val="tx1"/>
              </a:solidFill>
              <a:ln w="22225" cap="flat" cmpd="sng" algn="ctr">
                <a:solidFill>
                  <a:srgbClr val="F8F8F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Rectangle 6"/>
              <p:cNvSpPr/>
              <p:nvPr userDrawn="1"/>
            </p:nvSpPr>
            <p:spPr bwMode="auto">
              <a:xfrm>
                <a:off x="685800" y="304800"/>
                <a:ext cx="8001000" cy="1219200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solidFill>
                  <a:srgbClr val="F8F8F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8" name="Picture 7" descr="j0285108.jpg"/>
              <p:cNvPicPr>
                <a:picLocks noChangeAspect="1"/>
              </p:cNvPicPr>
              <p:nvPr userDrawn="1"/>
            </p:nvPicPr>
            <p:blipFill>
              <a:blip r:embed="rId2" cstate="print">
                <a:lum bright="10000"/>
                <a:duotone>
                  <a:prstClr val="black"/>
                  <a:schemeClr val="tx2">
                    <a:lumMod val="75000"/>
                    <a:tint val="45000"/>
                    <a:satMod val="400000"/>
                  </a:schemeClr>
                </a:duotone>
              </a:blip>
              <a:srcRect l="9524" r="19048"/>
              <a:stretch>
                <a:fillRect/>
              </a:stretch>
            </p:blipFill>
            <p:spPr>
              <a:xfrm>
                <a:off x="2362200" y="381000"/>
                <a:ext cx="1143000" cy="1053465"/>
              </a:xfrm>
              <a:prstGeom prst="ellipse">
                <a:avLst/>
              </a:prstGeom>
              <a:ln w="19050" cap="rnd">
                <a:solidFill>
                  <a:schemeClr val="tx2">
                    <a:lumMod val="75000"/>
                  </a:schemeClr>
                </a:solidFill>
              </a:ln>
            </p:spPr>
          </p:pic>
          <p:pic>
            <p:nvPicPr>
              <p:cNvPr id="10" name="Picture 9" descr="j0285110.jpg"/>
              <p:cNvPicPr>
                <a:picLocks noChangeAspect="1"/>
              </p:cNvPicPr>
              <p:nvPr userDrawn="1"/>
            </p:nvPicPr>
            <p:blipFill>
              <a:blip r:embed="rId3" cstate="print">
                <a:duotone>
                  <a:prstClr val="black"/>
                  <a:schemeClr val="tx2">
                    <a:lumMod val="75000"/>
                    <a:tint val="45000"/>
                    <a:satMod val="400000"/>
                  </a:schemeClr>
                </a:duotone>
                <a:lum bright="10000"/>
              </a:blip>
              <a:srcRect l="19213" r="10417"/>
              <a:stretch>
                <a:fillRect/>
              </a:stretch>
            </p:blipFill>
            <p:spPr>
              <a:xfrm>
                <a:off x="1066800" y="381000"/>
                <a:ext cx="1073020" cy="1051560"/>
              </a:xfrm>
              <a:prstGeom prst="ellipse">
                <a:avLst/>
              </a:prstGeom>
              <a:ln w="19050" cap="rnd">
                <a:solidFill>
                  <a:schemeClr val="tx2">
                    <a:lumMod val="75000"/>
                  </a:schemeClr>
                </a:solidFill>
              </a:ln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6B59B-1B13-47CD-B7C0-62EF1B3B3D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6FB86-3EAC-4D9A-B6EB-7B128FBA40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3E2B2-C904-45F5-AAD3-C3054AD450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DBE3B-094C-4A17-B388-927A89DF65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0C02F5-8AAA-4AA4-8697-96024ED87D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909A1-259F-4D5F-A0C4-EE1FA26088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170FA-F6CA-43EF-B955-B484116D60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4AC5A69-BC7D-4724-B82F-6CF21085CA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4485813-DF0E-4479-A825-3882B97AC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155679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86050" y="5000636"/>
            <a:ext cx="3707904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Franklin Gothic Medium Cond" pitchFamily="34" charset="0"/>
              </a:rPr>
              <a:t>Marketing Portfolio</a:t>
            </a:r>
          </a:p>
        </p:txBody>
      </p:sp>
      <p:pic>
        <p:nvPicPr>
          <p:cNvPr id="7" name="Picture 6" descr="AJ Gerd Logo L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"/>
            <a:ext cx="5400600" cy="14847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3042" y="2643182"/>
            <a:ext cx="6429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FFFFFF"/>
                </a:solidFill>
              </a:rPr>
              <a:t>93 Jones Avenue Brakpan</a:t>
            </a:r>
          </a:p>
          <a:p>
            <a:r>
              <a:rPr lang="en-ZA" dirty="0" smtClean="0">
                <a:solidFill>
                  <a:srgbClr val="FFFFFF"/>
                </a:solidFill>
              </a:rPr>
              <a:t>( 011 ) 740-0644  P</a:t>
            </a:r>
          </a:p>
          <a:p>
            <a:r>
              <a:rPr lang="en-ZA" dirty="0" smtClean="0">
                <a:solidFill>
                  <a:srgbClr val="FFFFFF"/>
                </a:solidFill>
              </a:rPr>
              <a:t>( 011 ) 740-2784  F</a:t>
            </a:r>
          </a:p>
          <a:p>
            <a:r>
              <a:rPr lang="en-ZA" dirty="0" smtClean="0">
                <a:solidFill>
                  <a:srgbClr val="FFFFFF"/>
                </a:solidFill>
              </a:rPr>
              <a:t>082 – 444 – 8623</a:t>
            </a:r>
          </a:p>
          <a:p>
            <a:r>
              <a:rPr lang="en-ZA" dirty="0" smtClean="0">
                <a:solidFill>
                  <a:srgbClr val="FFFFFF"/>
                </a:solidFill>
              </a:rPr>
              <a:t>082 – 416 – 7249  </a:t>
            </a:r>
            <a:endParaRPr lang="en-ZA" dirty="0" smtClean="0">
              <a:solidFill>
                <a:srgbClr val="FFFFFF"/>
              </a:solidFill>
            </a:endParaRPr>
          </a:p>
          <a:p>
            <a:r>
              <a:rPr lang="en-ZA" dirty="0" smtClean="0">
                <a:solidFill>
                  <a:srgbClr val="FFFFFF"/>
                </a:solidFill>
              </a:rPr>
              <a:t>www.ajgerdhydraulics.co.za</a:t>
            </a:r>
            <a:endParaRPr lang="en-ZA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4" y="357166"/>
            <a:ext cx="4876800" cy="1066800"/>
          </a:xfrm>
        </p:spPr>
        <p:txBody>
          <a:bodyPr>
            <a:normAutofit fontScale="90000"/>
          </a:bodyPr>
          <a:lstStyle/>
          <a:p>
            <a:r>
              <a:rPr lang="en-ZA" dirty="0" smtClean="0">
                <a:solidFill>
                  <a:srgbClr val="FF0000"/>
                </a:solidFill>
              </a:rPr>
              <a:t>Community service </a:t>
            </a:r>
            <a:endParaRPr lang="en-ZA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IMG_026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2071678"/>
            <a:ext cx="3071834" cy="2714644"/>
          </a:xfrm>
        </p:spPr>
      </p:pic>
      <p:sp>
        <p:nvSpPr>
          <p:cNvPr id="5" name="TextBox 4"/>
          <p:cNvSpPr txBox="1"/>
          <p:nvPr/>
        </p:nvSpPr>
        <p:spPr>
          <a:xfrm>
            <a:off x="1214414" y="535782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We at A.J. Gerd Hydraulics strives to support local communities</a:t>
            </a:r>
          </a:p>
          <a:p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5786454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For well considered sponsors contact us  082-444-8623</a:t>
            </a:r>
          </a:p>
          <a:p>
            <a:r>
              <a:rPr lang="en-ZA" dirty="0" smtClean="0"/>
              <a:t> </a:t>
            </a:r>
            <a:endParaRPr lang="en-ZA" dirty="0"/>
          </a:p>
        </p:txBody>
      </p:sp>
      <p:pic>
        <p:nvPicPr>
          <p:cNvPr id="7" name="Picture 6" descr="Marco♂. ᵀᴴᴱ ᴼᴿᴵᴳᴵᴻᴬᴸ™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2250273"/>
            <a:ext cx="3143272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Team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928802"/>
            <a:ext cx="8629680" cy="442915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Albert du Toit is the Owner.  </a:t>
            </a:r>
          </a:p>
          <a:p>
            <a:r>
              <a:rPr lang="en-US" dirty="0" smtClean="0"/>
              <a:t>Zelda Oliver in Product Support</a:t>
            </a:r>
          </a:p>
          <a:p>
            <a:r>
              <a:rPr lang="en-US" dirty="0" smtClean="0"/>
              <a:t>Marco du Toit  dedicated Sales Manager</a:t>
            </a:r>
          </a:p>
          <a:p>
            <a:endParaRPr lang="en-US" dirty="0" smtClean="0"/>
          </a:p>
          <a:p>
            <a:r>
              <a:rPr lang="en-US" dirty="0" smtClean="0"/>
              <a:t>Include previous accomplishments to show that these are people with a record of success.</a:t>
            </a:r>
          </a:p>
          <a:p>
            <a:r>
              <a:rPr lang="en-GB" dirty="0" smtClean="0"/>
              <a:t>We have 17 years</a:t>
            </a:r>
            <a:r>
              <a:rPr lang="en-US" dirty="0" smtClean="0"/>
              <a:t> of experience in these fields: </a:t>
            </a:r>
          </a:p>
          <a:p>
            <a:pPr lvl="3"/>
            <a:r>
              <a:rPr lang="en-US" dirty="0" smtClean="0"/>
              <a:t>Hydraulics     </a:t>
            </a:r>
          </a:p>
          <a:p>
            <a:pPr lvl="3"/>
            <a:r>
              <a:rPr lang="en-US" dirty="0" smtClean="0"/>
              <a:t>Hoses and Fittings</a:t>
            </a:r>
          </a:p>
          <a:p>
            <a:pPr lvl="3"/>
            <a:r>
              <a:rPr lang="en-US" dirty="0" smtClean="0"/>
              <a:t>Engineering</a:t>
            </a:r>
          </a:p>
          <a:p>
            <a:pPr lvl="3"/>
            <a:r>
              <a:rPr lang="en-US" dirty="0" smtClean="0"/>
              <a:t>Pneumatics</a:t>
            </a:r>
          </a:p>
          <a:p>
            <a:pPr lvl="3"/>
            <a:r>
              <a:rPr lang="en-US" dirty="0" smtClean="0"/>
              <a:t>Hydraulic</a:t>
            </a:r>
            <a:r>
              <a:rPr lang="en-US" baseline="0" dirty="0" smtClean="0"/>
              <a:t> and Pneumatic seals and kits</a:t>
            </a:r>
          </a:p>
          <a:p>
            <a:pPr lvl="3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8" y="428604"/>
            <a:ext cx="4876800" cy="1066800"/>
          </a:xfrm>
        </p:spPr>
        <p:txBody>
          <a:bodyPr anchor="ctr" anchorCtr="1">
            <a:normAutofit fontScale="90000"/>
          </a:bodyPr>
          <a:lstStyle/>
          <a:p>
            <a:r>
              <a:rPr lang="en-ZA" dirty="0" smtClean="0">
                <a:solidFill>
                  <a:srgbClr val="FF0000"/>
                </a:solidFill>
              </a:rPr>
              <a:t>Product</a:t>
            </a:r>
            <a:br>
              <a:rPr lang="en-ZA" dirty="0" smtClean="0">
                <a:solidFill>
                  <a:srgbClr val="FF0000"/>
                </a:solidFill>
              </a:rPr>
            </a:br>
            <a:endParaRPr lang="en-ZA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IMG_02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14422"/>
            <a:ext cx="3714776" cy="2500330"/>
          </a:xfrm>
        </p:spPr>
      </p:pic>
      <p:pic>
        <p:nvPicPr>
          <p:cNvPr id="9" name="Picture 8" descr="IMG_02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214422"/>
            <a:ext cx="3857652" cy="21431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86314" y="3286124"/>
            <a:ext cx="37147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We obtain hose from 2 reputable suppliers . SEL hose from Turkey</a:t>
            </a:r>
          </a:p>
          <a:p>
            <a:r>
              <a:rPr lang="en-ZA" sz="1600" dirty="0" smtClean="0"/>
              <a:t>Endtemer from Germany </a:t>
            </a:r>
          </a:p>
          <a:p>
            <a:endParaRPr lang="en-ZA" sz="1600" dirty="0" smtClean="0"/>
          </a:p>
          <a:p>
            <a:r>
              <a:rPr lang="en-ZA" sz="1600" dirty="0" smtClean="0"/>
              <a:t>Specification available on request</a:t>
            </a:r>
          </a:p>
          <a:p>
            <a:endParaRPr lang="en-ZA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3857628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The fittings and collers are directly imported  from Larga in Italy </a:t>
            </a:r>
            <a:endParaRPr lang="en-ZA" dirty="0"/>
          </a:p>
        </p:txBody>
      </p:sp>
      <p:pic>
        <p:nvPicPr>
          <p:cNvPr id="8" name="Picture 7" descr="IMG_02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4572008"/>
            <a:ext cx="4857784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358246" cy="1285884"/>
          </a:xfrm>
        </p:spPr>
        <p:txBody>
          <a:bodyPr>
            <a:noAutofit/>
          </a:bodyPr>
          <a:lstStyle/>
          <a:p>
            <a:r>
              <a:rPr lang="en-ZA" dirty="0" smtClean="0"/>
              <a:t>AGENTS FOR CEF BRAKEHOSE                                                                                           ASSEMBLY</a:t>
            </a:r>
            <a:br>
              <a:rPr lang="en-ZA" dirty="0" smtClean="0"/>
            </a:br>
            <a:endParaRPr lang="en-ZA" dirty="0"/>
          </a:p>
        </p:txBody>
      </p:sp>
      <p:pic>
        <p:nvPicPr>
          <p:cNvPr id="4" name="Content Placeholder 3" descr="brak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1428736"/>
            <a:ext cx="2838450" cy="790575"/>
          </a:xfrm>
        </p:spPr>
      </p:pic>
      <p:pic>
        <p:nvPicPr>
          <p:cNvPr id="5" name="Picture 4" descr="550842_376854589065897_57476753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500306"/>
            <a:ext cx="2476500" cy="3214710"/>
          </a:xfrm>
          <a:prstGeom prst="rect">
            <a:avLst/>
          </a:prstGeom>
        </p:spPr>
      </p:pic>
      <p:pic>
        <p:nvPicPr>
          <p:cNvPr id="6" name="Picture 5" descr="395111_376854642399225_929356777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2971794" y="3457570"/>
            <a:ext cx="2838450" cy="1352550"/>
          </a:xfrm>
          <a:prstGeom prst="rect">
            <a:avLst/>
          </a:prstGeom>
        </p:spPr>
      </p:pic>
      <p:pic>
        <p:nvPicPr>
          <p:cNvPr id="7" name="Picture 6" descr="561551_376854709065885_1512164635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2500306"/>
            <a:ext cx="2838450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962928" cy="1162072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       </a:t>
            </a:r>
            <a:br>
              <a:rPr lang="en-ZA" dirty="0" smtClean="0"/>
            </a:br>
            <a:r>
              <a:rPr lang="en-ZA" dirty="0" smtClean="0"/>
              <a:t>       QUICK BRAKE ASSEMBLY</a:t>
            </a:r>
            <a:br>
              <a:rPr lang="en-ZA" dirty="0" smtClean="0"/>
            </a:br>
            <a:endParaRPr lang="en-ZA" dirty="0"/>
          </a:p>
        </p:txBody>
      </p:sp>
      <p:pic>
        <p:nvPicPr>
          <p:cNvPr id="4" name="Content Placeholder 3" descr="bend to fi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1285860"/>
            <a:ext cx="2838450" cy="495300"/>
          </a:xfrm>
        </p:spPr>
      </p:pic>
      <p:pic>
        <p:nvPicPr>
          <p:cNvPr id="5" name="Picture 4" descr="brake assembl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714620"/>
            <a:ext cx="2838450" cy="2571768"/>
          </a:xfrm>
          <a:prstGeom prst="rect">
            <a:avLst/>
          </a:prstGeom>
        </p:spPr>
      </p:pic>
      <p:pic>
        <p:nvPicPr>
          <p:cNvPr id="6" name="Picture 5" descr="quick brak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2214554"/>
            <a:ext cx="4267210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81000"/>
            <a:ext cx="8105804" cy="10668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   HELL COLOURED BRADED HOSE</a:t>
            </a:r>
            <a:br>
              <a:rPr lang="en-ZA" dirty="0" smtClean="0"/>
            </a:br>
            <a:endParaRPr lang="en-ZA" dirty="0"/>
          </a:p>
        </p:txBody>
      </p:sp>
      <p:pic>
        <p:nvPicPr>
          <p:cNvPr id="4" name="Content Placeholder 3" descr="he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1214422"/>
            <a:ext cx="3071834" cy="857250"/>
          </a:xfrm>
        </p:spPr>
      </p:pic>
      <p:pic>
        <p:nvPicPr>
          <p:cNvPr id="5" name="Picture 4" descr="coloured ho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714620"/>
            <a:ext cx="6858048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81000"/>
            <a:ext cx="8105804" cy="10668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We stock and supply Hydraulic Seal kits for most Populer Earth     Moving Machines</a:t>
            </a:r>
            <a:endParaRPr lang="en-ZA" dirty="0"/>
          </a:p>
        </p:txBody>
      </p:sp>
      <p:pic>
        <p:nvPicPr>
          <p:cNvPr id="4" name="Content Placeholder 3" descr="CAX8VI5KCAPBDVJ9CAT2U9N3CAABGZV5CA8LHZCACAGAC4FICA05RO2GCABZW40ACAYE9YLMCA88ZKAECAR8UN45CAZCWCAXCA25D452CAN9FXO0CAPJ60NACARQV44OCA51NI2ZCA8Q4FRWCAGPUNU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285992"/>
            <a:ext cx="2209800" cy="1571636"/>
          </a:xfrm>
        </p:spPr>
      </p:pic>
      <p:pic>
        <p:nvPicPr>
          <p:cNvPr id="5" name="Picture 4" descr="CAS4LDR0CA4NFBIQCAK8G3GJCAKP1NUHCAE342O1CAAXG8YJCABQ446RCAGEWA97CA135S20CA1XT0F9CAC5MT0ECAED0B4JCA3T2MP1CAT69MEXCAEDTITBCAG8HKW8CAO034VOCANMCHH5CACPUH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3429000"/>
            <a:ext cx="2286000" cy="1714500"/>
          </a:xfrm>
          <a:prstGeom prst="rect">
            <a:avLst/>
          </a:prstGeom>
        </p:spPr>
      </p:pic>
      <p:pic>
        <p:nvPicPr>
          <p:cNvPr id="6" name="Picture 5" descr="CA0M0LCYCA0BGI7TCAJXCBDSCAY2A37HCAQDWMBFCAJCQCMECABVGBYCCA6107VWCAT6A50NCAUQXIL2CAM0T8BPCA922T9UCA7S60KICA8VL2U3CA2TAA0ZCAQO3X75CATM1G6QCA80NW1BCA4X4WL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4572008"/>
            <a:ext cx="2466975" cy="18573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60" y="285728"/>
            <a:ext cx="4876800" cy="1066800"/>
          </a:xfrm>
        </p:spPr>
        <p:txBody>
          <a:bodyPr>
            <a:normAutofit/>
          </a:bodyPr>
          <a:lstStyle/>
          <a:p>
            <a:r>
              <a:rPr lang="en-ZA" dirty="0" smtClean="0">
                <a:solidFill>
                  <a:srgbClr val="FF0000"/>
                </a:solidFill>
              </a:rPr>
              <a:t>CUSTOMER</a:t>
            </a:r>
            <a:r>
              <a:rPr lang="en-ZA" dirty="0" smtClean="0"/>
              <a:t> </a:t>
            </a:r>
            <a:r>
              <a:rPr lang="en-ZA" dirty="0" smtClean="0">
                <a:solidFill>
                  <a:srgbClr val="FF0000"/>
                </a:solidFill>
              </a:rPr>
              <a:t>BASE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sz="1800" dirty="0" smtClean="0"/>
              <a:t>Asatico ~ A.B. ~                                 ( 011 ) 740-7211</a:t>
            </a:r>
          </a:p>
          <a:p>
            <a:r>
              <a:rPr lang="en-ZA" sz="1800" dirty="0" smtClean="0"/>
              <a:t>Bartlett Construction ~ Trevor ~        ( 011 ) 472-3633</a:t>
            </a:r>
          </a:p>
          <a:p>
            <a:r>
              <a:rPr lang="en-ZA" sz="1800" dirty="0" smtClean="0"/>
              <a:t>Bredell Plant Hire ~ Rudolph ~           082-557-5945</a:t>
            </a:r>
          </a:p>
          <a:p>
            <a:r>
              <a:rPr lang="en-ZA" sz="1800" dirty="0" smtClean="0"/>
              <a:t>B.S.C. Stationeries ~ A.J. ~               ( 011 ) 086-2900</a:t>
            </a:r>
          </a:p>
          <a:p>
            <a:r>
              <a:rPr lang="en-ZA" sz="1800" dirty="0" smtClean="0"/>
              <a:t>Conglo ~ Rudolph ~                           ( 011 ) 072-373-3629</a:t>
            </a:r>
          </a:p>
          <a:p>
            <a:r>
              <a:rPr lang="en-ZA" sz="1800" dirty="0" smtClean="0"/>
              <a:t>D.S.D. Technologies ~ Simon ~          ( 011 ) 740-9321</a:t>
            </a:r>
          </a:p>
          <a:p>
            <a:r>
              <a:rPr lang="en-ZA" sz="1800" dirty="0" smtClean="0"/>
              <a:t>Getspares ~ Raymond ~                    ( 011 ) 397-5276</a:t>
            </a:r>
          </a:p>
          <a:p>
            <a:r>
              <a:rPr lang="en-ZA" sz="1800" dirty="0" smtClean="0"/>
              <a:t>J.J. Maritz ~ Mike ~                            ( 011 ) 391-7381</a:t>
            </a:r>
          </a:p>
          <a:p>
            <a:r>
              <a:rPr lang="en-ZA" sz="1800" dirty="0" smtClean="0"/>
              <a:t>K.H. Plant Hire ~ Klaus  ~                  ( 011 ) 786-2175</a:t>
            </a:r>
          </a:p>
          <a:p>
            <a:r>
              <a:rPr lang="en-ZA" sz="1800" dirty="0" err="1" smtClean="0"/>
              <a:t>Kumbelo</a:t>
            </a:r>
            <a:r>
              <a:rPr lang="en-ZA" sz="1800" dirty="0" smtClean="0"/>
              <a:t> Brickworks ~ </a:t>
            </a:r>
            <a:r>
              <a:rPr lang="en-ZA" sz="1800" dirty="0" err="1" smtClean="0"/>
              <a:t>Kobus</a:t>
            </a:r>
            <a:r>
              <a:rPr lang="en-ZA" sz="1800" dirty="0" smtClean="0"/>
              <a:t> ~          082-458-9615</a:t>
            </a:r>
          </a:p>
          <a:p>
            <a:r>
              <a:rPr lang="en-ZA" sz="1800" dirty="0" err="1" smtClean="0"/>
              <a:t>Orhan</a:t>
            </a:r>
            <a:r>
              <a:rPr lang="en-ZA" sz="1800" dirty="0" smtClean="0"/>
              <a:t> ~ George ~                               082-457-0974</a:t>
            </a:r>
          </a:p>
          <a:p>
            <a:r>
              <a:rPr lang="en-ZA" sz="1800" dirty="0" smtClean="0"/>
              <a:t>Parts Brokers ~ </a:t>
            </a:r>
            <a:r>
              <a:rPr lang="en-ZA" sz="1800" dirty="0" err="1" smtClean="0"/>
              <a:t>Morne</a:t>
            </a:r>
            <a:r>
              <a:rPr lang="en-ZA" sz="1800" dirty="0" smtClean="0"/>
              <a:t> ~                    ( 011 ) 421-9796</a:t>
            </a:r>
          </a:p>
          <a:p>
            <a:r>
              <a:rPr lang="en-ZA" sz="1800" dirty="0" err="1" smtClean="0"/>
              <a:t>Rossouw</a:t>
            </a:r>
            <a:r>
              <a:rPr lang="en-ZA" sz="1800" dirty="0" smtClean="0"/>
              <a:t> </a:t>
            </a:r>
            <a:r>
              <a:rPr lang="en-ZA" sz="1800" dirty="0" err="1" smtClean="0"/>
              <a:t>Boerdery</a:t>
            </a:r>
            <a:r>
              <a:rPr lang="en-ZA" sz="1800" dirty="0" smtClean="0"/>
              <a:t> ~ Christopher  ~  ( 013 ) 665-3586</a:t>
            </a:r>
          </a:p>
          <a:p>
            <a:r>
              <a:rPr lang="en-ZA" sz="1800" dirty="0" err="1" smtClean="0"/>
              <a:t>S.J.Construction</a:t>
            </a:r>
            <a:r>
              <a:rPr lang="en-ZA" sz="1800" dirty="0" smtClean="0"/>
              <a:t> ~ </a:t>
            </a:r>
            <a:r>
              <a:rPr lang="en-ZA" sz="1800" dirty="0" err="1" smtClean="0"/>
              <a:t>Schalk</a:t>
            </a:r>
            <a:r>
              <a:rPr lang="en-ZA" sz="1800" dirty="0" smtClean="0"/>
              <a:t> ~               ( 011 ) 740-0884</a:t>
            </a:r>
          </a:p>
          <a:p>
            <a:endParaRPr lang="en-ZA" sz="1800" dirty="0" smtClean="0"/>
          </a:p>
          <a:p>
            <a:endParaRPr lang="en-Z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2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1428736"/>
            <a:ext cx="3184312" cy="192882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7" name="Picture 6" descr="IMG_04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80728"/>
            <a:ext cx="3555539" cy="266429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786050" y="285728"/>
            <a:ext cx="4876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Machinery for production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IMG_04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780928"/>
            <a:ext cx="2878476" cy="383796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8" name="Picture 7" descr="IMG_04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404664"/>
            <a:ext cx="2699792" cy="359622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10" name="Picture 9" descr="IMG_02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232" y="3068960"/>
            <a:ext cx="4034350" cy="34563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11" name="Picture 10" descr="IMG_02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28926" y="3571876"/>
            <a:ext cx="3674225" cy="275566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60120110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3453" y="4589748"/>
            <a:ext cx="1701189" cy="226825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4" name="Picture 3" descr="IMG_03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8627"/>
            <a:ext cx="3643193" cy="273239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5" name="Picture 4" descr="IMG_04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642918"/>
            <a:ext cx="2699792" cy="242889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6" name="Picture 5" descr="IMG_02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3645024"/>
            <a:ext cx="3507142" cy="295232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9" name="Picture 8" descr="IMG_02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232" y="3284271"/>
            <a:ext cx="4034350" cy="302576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7" name="Picture 6" descr="IMG_02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2348880"/>
            <a:ext cx="3674225" cy="275566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10" name="Picture 9" descr="IMG_023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7824" y="404664"/>
            <a:ext cx="3741844" cy="2808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050" y="285728"/>
            <a:ext cx="4876800" cy="10668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ZA" dirty="0" smtClean="0">
                <a:solidFill>
                  <a:srgbClr val="FF0000"/>
                </a:solidFill>
              </a:rPr>
              <a:t>Introduction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305800" cy="172819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ZA" dirty="0" smtClean="0"/>
              <a:t>We wish to take this opportunity to introduce our company  and invite you to visit our workshop at 93 Jones Ave , </a:t>
            </a:r>
            <a:r>
              <a:rPr lang="en-ZA" dirty="0" err="1" smtClean="0"/>
              <a:t>Vulcania</a:t>
            </a:r>
            <a:r>
              <a:rPr lang="en-ZA" dirty="0" smtClean="0"/>
              <a:t> , Brakpan  for assessment.                                                                                                  </a:t>
            </a:r>
          </a:p>
          <a:p>
            <a:endParaRPr lang="en-ZA" dirty="0"/>
          </a:p>
        </p:txBody>
      </p:sp>
      <p:pic>
        <p:nvPicPr>
          <p:cNvPr id="4" name="Picture 3" descr="260120110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3571876"/>
            <a:ext cx="3076931" cy="20717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2214546" y="6286520"/>
            <a:ext cx="4545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/>
              <a:t>We do from “ PISPOT “ tot n “ DUIKBOOT 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933056"/>
            <a:ext cx="7416824" cy="576064"/>
          </a:xfrm>
        </p:spPr>
        <p:txBody>
          <a:bodyPr/>
          <a:lstStyle/>
          <a:p>
            <a:pPr algn="ctr"/>
            <a:r>
              <a:rPr lang="en-ZA" dirty="0" smtClean="0">
                <a:solidFill>
                  <a:srgbClr val="FF0000"/>
                </a:solidFill>
              </a:rPr>
              <a:t>I trust the above will meet your requirements.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509120"/>
            <a:ext cx="5486400" cy="2016224"/>
          </a:xfrm>
        </p:spPr>
        <p:txBody>
          <a:bodyPr/>
          <a:lstStyle/>
          <a:p>
            <a:r>
              <a:rPr lang="en-ZA" dirty="0" smtClean="0"/>
              <a:t>We are looking forward to your favourable response, and acceptance of the above proposal, mutually beneficial to all ventures concerned.</a:t>
            </a:r>
          </a:p>
          <a:p>
            <a:endParaRPr lang="en-ZA" dirty="0" smtClean="0"/>
          </a:p>
          <a:p>
            <a:r>
              <a:rPr lang="en-ZA" dirty="0" smtClean="0"/>
              <a:t>Yours Sincerely</a:t>
            </a:r>
          </a:p>
          <a:p>
            <a:endParaRPr lang="en-ZA" dirty="0" smtClean="0"/>
          </a:p>
          <a:p>
            <a:r>
              <a:rPr lang="en-ZA" dirty="0" smtClean="0"/>
              <a:t>Mr. A du </a:t>
            </a:r>
            <a:r>
              <a:rPr lang="en-ZA" dirty="0" err="1" smtClean="0"/>
              <a:t>Toit</a:t>
            </a:r>
            <a:endParaRPr lang="en-ZA" dirty="0" smtClean="0"/>
          </a:p>
          <a:p>
            <a:r>
              <a:rPr lang="en-ZA" dirty="0" smtClean="0"/>
              <a:t>Owner</a:t>
            </a:r>
            <a:endParaRPr lang="en-ZA" dirty="0"/>
          </a:p>
        </p:txBody>
      </p:sp>
      <p:pic>
        <p:nvPicPr>
          <p:cNvPr id="5" name="Picture Placeholder 4" descr="02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073" b="11073"/>
          <a:stretch>
            <a:fillRect/>
          </a:stretch>
        </p:blipFill>
        <p:spPr>
          <a:xfrm>
            <a:off x="1763688" y="692696"/>
            <a:ext cx="5486400" cy="3203575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4" y="214290"/>
            <a:ext cx="4876800" cy="10668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Mission Statement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14554"/>
            <a:ext cx="8305800" cy="380524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lvl="0"/>
            <a:r>
              <a:rPr lang="en-ZA" b="1" dirty="0" smtClean="0"/>
              <a:t>Mission:</a:t>
            </a:r>
            <a:r>
              <a:rPr lang="en-ZA" dirty="0" smtClean="0"/>
              <a:t> The mission of A.J.Gerd Hydraulics &amp; Engineering is to be the best in the repair of all Hydraulic Equipment and service the industry with passion and loyalty.</a:t>
            </a:r>
          </a:p>
          <a:p>
            <a:r>
              <a:rPr lang="en-US" dirty="0" smtClean="0"/>
              <a:t>We saw a gap in the market place for still repairing hydraulic Pumps and Motors where the opposition was more in replacing NEW mindset . Only in worse case scenario and we cannot source the spares to repair your unit we will replace .</a:t>
            </a:r>
          </a:p>
          <a:p>
            <a:pPr lvl="0">
              <a:buNone/>
            </a:pPr>
            <a:endParaRPr lang="en-ZA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0648"/>
            <a:ext cx="8305800" cy="624018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ZA" dirty="0" smtClean="0"/>
              <a:t>Our line of business is the repair and supply of hydraulic pumps and motors including spares.</a:t>
            </a:r>
          </a:p>
          <a:p>
            <a:r>
              <a:rPr lang="en-ZA" dirty="0" smtClean="0"/>
              <a:t>We also repair and manufacture Hydraulic and Pneumatic Cylinders.</a:t>
            </a:r>
          </a:p>
          <a:p>
            <a:endParaRPr lang="en-ZA" dirty="0"/>
          </a:p>
        </p:txBody>
      </p:sp>
      <p:pic>
        <p:nvPicPr>
          <p:cNvPr id="4" name="Picture 3" descr="260120110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429000"/>
            <a:ext cx="378621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571876"/>
            <a:ext cx="3563934" cy="2571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32656"/>
            <a:ext cx="8354888" cy="165618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ZA" dirty="0" smtClean="0"/>
              <a:t>The designed erection of our modern workshop is a 350 M</a:t>
            </a:r>
            <a:r>
              <a:rPr lang="en-ZA" dirty="0" smtClean="0">
                <a:latin typeface="Traditional Arabic"/>
                <a:cs typeface="Traditional Arabic"/>
              </a:rPr>
              <a:t>²</a:t>
            </a:r>
            <a:r>
              <a:rPr lang="en-ZA" dirty="0" smtClean="0"/>
              <a:t> large open floor plan. 320 m</a:t>
            </a:r>
            <a:r>
              <a:rPr lang="en-ZA" dirty="0" smtClean="0">
                <a:latin typeface="Traditional Arabic"/>
                <a:cs typeface="Traditional Arabic"/>
              </a:rPr>
              <a:t>² engineering</a:t>
            </a:r>
            <a:r>
              <a:rPr lang="en-ZA" baseline="0" dirty="0" smtClean="0">
                <a:latin typeface="Traditional Arabic"/>
                <a:cs typeface="Traditional Arabic"/>
              </a:rPr>
              <a:t> shop , 250 m² of dedicated hoses and fittings clean environment . </a:t>
            </a:r>
            <a:endParaRPr lang="en-ZA" dirty="0" smtClean="0"/>
          </a:p>
        </p:txBody>
      </p:sp>
      <p:pic>
        <p:nvPicPr>
          <p:cNvPr id="4" name="Picture 3" descr="IMG_04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060848"/>
            <a:ext cx="5052053" cy="3789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57158" y="1785926"/>
            <a:ext cx="342902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Z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 workshop is equipped with  2 by  2 meter lathe, 1 x 3 meter lathe ,CnC milling machine,</a:t>
            </a:r>
            <a:r>
              <a:rPr kumimoji="0" lang="en-ZA" sz="20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x 1 meter lathe external grinder .CnC lathe  </a:t>
            </a:r>
            <a:r>
              <a:rPr kumimoji="0" lang="en-Z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surface grinder,  and a hydraulic test bench and stress beam, showing multiple flow, pressure, temperature, speed and torque readings.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32656"/>
            <a:ext cx="8305800" cy="619268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ZA" dirty="0" smtClean="0"/>
              <a:t>We have purpose designed computer software program, and unique barcode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 to facilitate stock control, job costing and our financial system .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Our computer system, already has a quality management system installed, based on the requirements of SABS ISO 9002.</a:t>
            </a:r>
          </a:p>
          <a:p>
            <a:pPr>
              <a:buFont typeface="Arial" pitchFamily="34" charset="0"/>
              <a:buChar char="•"/>
            </a:pPr>
            <a:endParaRPr lang="en-ZA" dirty="0" smtClean="0"/>
          </a:p>
          <a:p>
            <a:pPr lvl="1">
              <a:buNone/>
            </a:pPr>
            <a:endParaRPr lang="en-ZA" dirty="0" smtClean="0"/>
          </a:p>
        </p:txBody>
      </p:sp>
      <p:pic>
        <p:nvPicPr>
          <p:cNvPr id="4" name="Picture 3" descr="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933056"/>
            <a:ext cx="3288365" cy="2466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32656"/>
            <a:ext cx="8305800" cy="568714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ZA" dirty="0" smtClean="0"/>
              <a:t>Our Job procedures is as follows:</a:t>
            </a:r>
          </a:p>
          <a:p>
            <a:pPr lvl="1"/>
            <a:r>
              <a:rPr lang="en-ZA" sz="1600" dirty="0" smtClean="0"/>
              <a:t>Cleaning Bay</a:t>
            </a:r>
          </a:p>
          <a:p>
            <a:pPr lvl="1"/>
            <a:r>
              <a:rPr lang="en-ZA" sz="1600" dirty="0" smtClean="0"/>
              <a:t>Stripping area</a:t>
            </a:r>
          </a:p>
          <a:p>
            <a:pPr lvl="1"/>
            <a:r>
              <a:rPr lang="en-ZA" sz="1600" dirty="0" smtClean="0"/>
              <a:t>Await for card Quote</a:t>
            </a:r>
          </a:p>
          <a:p>
            <a:pPr lvl="1"/>
            <a:r>
              <a:rPr lang="en-ZA" sz="1600" dirty="0" smtClean="0"/>
              <a:t>Awaiting Go Ahead</a:t>
            </a:r>
          </a:p>
          <a:p>
            <a:pPr lvl="1"/>
            <a:r>
              <a:rPr lang="en-ZA" sz="1600" dirty="0" smtClean="0"/>
              <a:t>Awaiting Assembly</a:t>
            </a:r>
          </a:p>
          <a:p>
            <a:pPr lvl="1"/>
            <a:r>
              <a:rPr lang="en-ZA" sz="1600" dirty="0" smtClean="0"/>
              <a:t>Awaiting Dispatch</a:t>
            </a:r>
            <a:endParaRPr lang="en-ZA" dirty="0" smtClean="0"/>
          </a:p>
          <a:p>
            <a:pPr lvl="1"/>
            <a:endParaRPr lang="en-ZA" sz="1600" dirty="0" smtClean="0"/>
          </a:p>
          <a:p>
            <a:r>
              <a:rPr lang="en-ZA" sz="2000" dirty="0" smtClean="0"/>
              <a:t>Once the incoming job, has 						left the cleaning bay and					has been entered on the 					computer, it proceeds to 					the stripping area for 						assessment. </a:t>
            </a:r>
          </a:p>
          <a:p>
            <a:r>
              <a:rPr lang="en-ZA" sz="2000" dirty="0" smtClean="0"/>
              <a:t> The job is labelled with a 					number and stored in a 					designated area.</a:t>
            </a:r>
          </a:p>
        </p:txBody>
      </p:sp>
      <p:pic>
        <p:nvPicPr>
          <p:cNvPr id="4" name="Picture 3" descr="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9090" y="2213898"/>
            <a:ext cx="3793350" cy="28450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7" descr="26012011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36096" y="2132856"/>
            <a:ext cx="3302868" cy="426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09600" y="476672"/>
            <a:ext cx="8210872" cy="604867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ZA" dirty="0" smtClean="0"/>
              <a:t>When the “go ahead” is received, appropriate spares are ordered for the work in progress to proceed to the assembly bay.</a:t>
            </a:r>
          </a:p>
          <a:p>
            <a:r>
              <a:rPr lang="en-ZA" dirty="0" smtClean="0"/>
              <a:t>The</a:t>
            </a:r>
            <a:r>
              <a:rPr lang="en-ZA" baseline="0" dirty="0" smtClean="0"/>
              <a:t> unit gets re inspected with parts ordered and then assembled by qualified            artisan .    </a:t>
            </a:r>
            <a:endParaRPr lang="en-ZA" dirty="0" smtClean="0"/>
          </a:p>
          <a:p>
            <a:r>
              <a:rPr lang="en-ZA" dirty="0" smtClean="0"/>
              <a:t>The product is then tested		           and certified, for the 	                   		final inspection to be				carried out.</a:t>
            </a:r>
          </a:p>
          <a:p>
            <a:r>
              <a:rPr lang="en-ZA" dirty="0" smtClean="0"/>
              <a:t>The merchandise is 					then sprayed, with the				correct colour, and 					sealed in plastic.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 descr="IMG_02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596" y="2071678"/>
            <a:ext cx="344799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95936" y="404664"/>
            <a:ext cx="4919464" cy="604867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ZA" b="1" dirty="0" smtClean="0"/>
              <a:t>As we are a service industry, we collect and deliver all products.</a:t>
            </a:r>
          </a:p>
          <a:p>
            <a:pPr lvl="1"/>
            <a:r>
              <a:rPr lang="en-ZA" dirty="0" smtClean="0"/>
              <a:t>We hold spares and service exchanges for VICKERS, REXROTH, SUNSTRAND, COMMERCIAL AND KAWASAKI pumps.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E33DE1F-7899-4DE0-B47E-3B7A3600EA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1008</TotalTime>
  <Words>634</Words>
  <Application>Microsoft Office PowerPoint</Application>
  <PresentationFormat>On-screen Show (4:3)</PresentationFormat>
  <Paragraphs>86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Slide 1</vt:lpstr>
      <vt:lpstr>Introduction</vt:lpstr>
      <vt:lpstr>Mission Statement</vt:lpstr>
      <vt:lpstr>Slide 4</vt:lpstr>
      <vt:lpstr>Slide 5</vt:lpstr>
      <vt:lpstr>Slide 6</vt:lpstr>
      <vt:lpstr>Slide 7</vt:lpstr>
      <vt:lpstr>Slide 8</vt:lpstr>
      <vt:lpstr>Slide 9</vt:lpstr>
      <vt:lpstr>Community service </vt:lpstr>
      <vt:lpstr>The Team</vt:lpstr>
      <vt:lpstr>Product </vt:lpstr>
      <vt:lpstr>AGENTS FOR CEF BRAKEHOSE                                                                                           ASSEMBLY </vt:lpstr>
      <vt:lpstr>               QUICK BRAKE ASSEMBLY </vt:lpstr>
      <vt:lpstr>   HELL COLOURED BRADED HOSE </vt:lpstr>
      <vt:lpstr>We stock and supply Hydraulic Seal kits for most Populer Earth     Moving Machines</vt:lpstr>
      <vt:lpstr>CUSTOMER BASE</vt:lpstr>
      <vt:lpstr>Machinery for production</vt:lpstr>
      <vt:lpstr>Slide 19</vt:lpstr>
      <vt:lpstr>I trust the above will meet your requirements.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Hannelie</dc:creator>
  <cp:lastModifiedBy>Albert Du Toit</cp:lastModifiedBy>
  <cp:revision>118</cp:revision>
  <cp:lastPrinted>1601-01-01T00:00:00Z</cp:lastPrinted>
  <dcterms:created xsi:type="dcterms:W3CDTF">2011-01-26T09:54:09Z</dcterms:created>
  <dcterms:modified xsi:type="dcterms:W3CDTF">2021-06-01T08:58:31Z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TC010721181033</vt:lpwstr>
  </property>
</Properties>
</file>